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000" dirty="0"/>
              <a:t>Beziehungsqualität</a:t>
            </a:r>
            <a:r>
              <a:rPr lang="de-DE" sz="2000" baseline="0" dirty="0"/>
              <a:t> zu Vater und Mutter</a:t>
            </a:r>
            <a:endParaRPr lang="de-DE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Mutter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Residenzmodell</c:v>
                </c:pt>
                <c:pt idx="1">
                  <c:v>Wechselmodell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4.4000000000000004</c:v>
                </c:pt>
                <c:pt idx="1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0-4354-83A5-37458B2E0C63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Vater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Residenzmodell</c:v>
                </c:pt>
                <c:pt idx="1">
                  <c:v>Wechselmodell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4</c:v>
                </c:pt>
                <c:pt idx="1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10-4354-83A5-37458B2E0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2359008"/>
        <c:axId val="1339797856"/>
      </c:barChart>
      <c:catAx>
        <c:axId val="150235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39797856"/>
        <c:crosses val="autoZero"/>
        <c:auto val="1"/>
        <c:lblAlgn val="ctr"/>
        <c:lblOffset val="100"/>
        <c:noMultiLvlLbl val="0"/>
      </c:catAx>
      <c:valAx>
        <c:axId val="1339797856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50235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000" dirty="0"/>
              <a:t>Psychische Probleme der Kinder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Psychische Probleme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Residenzmodell</c:v>
                </c:pt>
                <c:pt idx="1">
                  <c:v>Wechselmodell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8.3000000000000007</c:v>
                </c:pt>
                <c:pt idx="1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0-4354-83A5-37458B2E0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9799488"/>
        <c:axId val="1619098736"/>
      </c:barChart>
      <c:catAx>
        <c:axId val="133979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19098736"/>
        <c:crosses val="autoZero"/>
        <c:auto val="1"/>
        <c:lblAlgn val="ctr"/>
        <c:lblOffset val="100"/>
        <c:noMultiLvlLbl val="0"/>
      </c:catAx>
      <c:valAx>
        <c:axId val="1619098736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3979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000" dirty="0"/>
              <a:t>Soziale Integration der Kinder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Psychische Probleme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Residenzmodell</c:v>
                </c:pt>
                <c:pt idx="1">
                  <c:v>Wechselmodell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2.9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0-4354-83A5-37458B2E0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9090576"/>
        <c:axId val="1619088944"/>
      </c:barChart>
      <c:catAx>
        <c:axId val="161909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19088944"/>
        <c:crosses val="autoZero"/>
        <c:auto val="1"/>
        <c:lblAlgn val="ctr"/>
        <c:lblOffset val="100"/>
        <c:noMultiLvlLbl val="0"/>
      </c:catAx>
      <c:valAx>
        <c:axId val="1619088944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19090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000" dirty="0"/>
              <a:t>Loyalitätskonflikte</a:t>
            </a:r>
            <a:r>
              <a:rPr lang="de-DE" sz="2000" baseline="0" dirty="0"/>
              <a:t> im Residenzmodell</a:t>
            </a:r>
            <a:endParaRPr lang="de-DE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28037276479230133"/>
          <c:y val="0.21320847753888444"/>
          <c:w val="0.29918329603817317"/>
          <c:h val="0.78679152246111561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E61-446E-96B2-A386B4329A65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61-446E-96B2-A386B4329A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Tabelle1!$A$2:$A$3</c:f>
              <c:strCache>
                <c:ptCount val="2"/>
                <c:pt idx="0">
                  <c:v>selten</c:v>
                </c:pt>
                <c:pt idx="1">
                  <c:v>häufig</c:v>
                </c:pt>
              </c:strCache>
            </c:strRef>
          </c:cat>
          <c:val>
            <c:numRef>
              <c:f>Tabelle1!$B$2:$B$3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0-4354-83A5-37458B2E0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000" dirty="0"/>
              <a:t>Loyalitätskonflikte</a:t>
            </a:r>
            <a:r>
              <a:rPr lang="de-DE" sz="2000" baseline="0" dirty="0"/>
              <a:t> im Wechselmodell</a:t>
            </a:r>
            <a:endParaRPr lang="de-DE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28037276479230133"/>
          <c:y val="0.21320847753888444"/>
          <c:w val="0.29918329603817317"/>
          <c:h val="0.78679152246111561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FE-48EF-9E03-574F7E58068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FE-48EF-9E03-574F7E580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Tabelle1!$A$2:$A$3</c:f>
              <c:strCache>
                <c:ptCount val="2"/>
                <c:pt idx="0">
                  <c:v>selten</c:v>
                </c:pt>
                <c:pt idx="1">
                  <c:v>häufig</c:v>
                </c:pt>
              </c:strCache>
            </c:strRef>
          </c:cat>
          <c:val>
            <c:numRef>
              <c:f>Tabelle1!$B$2:$B$3</c:f>
              <c:numCache>
                <c:formatCode>0%</c:formatCode>
                <c:ptCount val="2"/>
                <c:pt idx="0">
                  <c:v>0.65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FE-48EF-9E03-574F7E580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000" dirty="0"/>
              <a:t>Elternkonflikte</a:t>
            </a:r>
            <a:r>
              <a:rPr lang="de-DE" sz="2000" baseline="0" dirty="0"/>
              <a:t> im Residenzmodell</a:t>
            </a:r>
            <a:endParaRPr lang="de-DE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28037276479230133"/>
          <c:y val="0.21320847753888444"/>
          <c:w val="0.29918329603817317"/>
          <c:h val="0.78679152246111561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E61-446E-96B2-A386B4329A65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61-446E-96B2-A386B4329A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Tabelle1!$A$2:$A$3</c:f>
              <c:strCache>
                <c:ptCount val="2"/>
                <c:pt idx="0">
                  <c:v>selten</c:v>
                </c:pt>
                <c:pt idx="1">
                  <c:v>häufig</c:v>
                </c:pt>
              </c:strCache>
            </c:strRef>
          </c:cat>
          <c:val>
            <c:numRef>
              <c:f>Tabelle1!$B$2:$B$3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0-4354-83A5-37458B2E0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000" dirty="0"/>
              <a:t>Elternkonflikte</a:t>
            </a:r>
            <a:r>
              <a:rPr lang="de-DE" sz="2000" baseline="0" dirty="0"/>
              <a:t> im Wechselmodell</a:t>
            </a:r>
            <a:endParaRPr lang="de-DE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28037276479230133"/>
          <c:y val="0.21320847753888444"/>
          <c:w val="0.29918329603817317"/>
          <c:h val="0.78679152246111561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008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FE-48EF-9E03-574F7E58068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FE-48EF-9E03-574F7E580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Tabelle1!$A$2:$A$3</c:f>
              <c:strCache>
                <c:ptCount val="2"/>
                <c:pt idx="0">
                  <c:v>selten</c:v>
                </c:pt>
                <c:pt idx="1">
                  <c:v>häufig</c:v>
                </c:pt>
              </c:strCache>
            </c:strRef>
          </c:cat>
          <c:val>
            <c:numRef>
              <c:f>Tabelle1!$B$2:$B$3</c:f>
              <c:numCache>
                <c:formatCode>0%</c:formatCode>
                <c:ptCount val="2"/>
                <c:pt idx="0">
                  <c:v>0.66</c:v>
                </c:pt>
                <c:pt idx="1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FE-48EF-9E03-574F7E580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7/11/2022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25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11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5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20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8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336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3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3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2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7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1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7/11/2022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6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Vogel auf rosa Blumen">
            <a:extLst>
              <a:ext uri="{FF2B5EF4-FFF2-40B4-BE49-F238E27FC236}">
                <a16:creationId xmlns:a16="http://schemas.microsoft.com/office/drawing/2014/main" id="{F0B1BFFB-B51F-47B1-C5ED-CA1FC86C51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3402" r="357" b="-1"/>
          <a:stretch/>
        </p:blipFill>
        <p:spPr>
          <a:xfrm>
            <a:off x="3331593" y="10"/>
            <a:ext cx="8860407" cy="6857990"/>
          </a:xfrm>
          <a:custGeom>
            <a:avLst/>
            <a:gdLst/>
            <a:ahLst/>
            <a:cxnLst/>
            <a:rect l="l" t="t" r="r" b="b"/>
            <a:pathLst>
              <a:path w="8860407" h="6858000">
                <a:moveTo>
                  <a:pt x="0" y="0"/>
                </a:moveTo>
                <a:lnTo>
                  <a:pt x="8860407" y="0"/>
                </a:lnTo>
                <a:lnTo>
                  <a:pt x="8860407" y="6858000"/>
                </a:lnTo>
                <a:lnTo>
                  <a:pt x="661049" y="6858000"/>
                </a:lnTo>
                <a:lnTo>
                  <a:pt x="832672" y="6662026"/>
                </a:lnTo>
                <a:cubicBezTo>
                  <a:pt x="1465328" y="5866432"/>
                  <a:pt x="1845374" y="4846462"/>
                  <a:pt x="1845374" y="3734370"/>
                </a:cubicBezTo>
                <a:cubicBezTo>
                  <a:pt x="1845374" y="2244963"/>
                  <a:pt x="1163691" y="920792"/>
                  <a:pt x="106458" y="79568"/>
                </a:cubicBez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AA0709-64F2-4567-BE71-F5235FF7E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1128811"/>
            <a:ext cx="3447288" cy="3342290"/>
          </a:xfrm>
        </p:spPr>
        <p:txBody>
          <a:bodyPr anchor="b">
            <a:normAutofit/>
          </a:bodyPr>
          <a:lstStyle/>
          <a:p>
            <a:r>
              <a:rPr lang="de-DE" sz="4000" dirty="0"/>
              <a:t>Wechselmodell versus Residenzmodell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CE67119-51F5-42E7-A972-EF449ED73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953" y="4660288"/>
            <a:ext cx="3617838" cy="1126364"/>
          </a:xfrm>
        </p:spPr>
        <p:txBody>
          <a:bodyPr anchor="t">
            <a:normAutofit fontScale="92500"/>
          </a:bodyPr>
          <a:lstStyle/>
          <a:p>
            <a:r>
              <a:rPr lang="de-DE" dirty="0"/>
              <a:t>Ausgewählte Ergebnisse der Studie „Familienmodelle in Deutschland“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9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B2EF7-B664-4DA7-ACAB-D900E079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Studiendesign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8F146C-E265-4C6E-A1BB-0EBDE3C63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611 Wechselmodellfamilien wurden mit 622  Familien im Residenzmodell verglichen.</a:t>
            </a:r>
          </a:p>
          <a:p>
            <a:r>
              <a:rPr lang="de-DE" sz="2400" dirty="0"/>
              <a:t>Definition Wechselmodell: Kind lebt mindestens 30 Prozent der Zeit bei jedem Elternteil.</a:t>
            </a:r>
          </a:p>
          <a:p>
            <a:r>
              <a:rPr lang="de-DE" sz="2400" dirty="0"/>
              <a:t>Im Schnitt waren im Wechselmodell die Kinder zu 40 Prozent beim weniger betreuenden Elternteil.</a:t>
            </a:r>
          </a:p>
        </p:txBody>
      </p:sp>
    </p:spTree>
    <p:extLst>
      <p:ext uri="{BB962C8B-B14F-4D97-AF65-F5344CB8AC3E}">
        <p14:creationId xmlns:p14="http://schemas.microsoft.com/office/powerpoint/2010/main" val="118197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1325DB-9EC4-4B2A-BE52-159E776E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Beziehung zu den Eltern – Sicht der Kinder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9C97B930-0A91-4E1B-9056-10817A941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887536"/>
              </p:ext>
            </p:extLst>
          </p:nvPr>
        </p:nvGraphicFramePr>
        <p:xfrm>
          <a:off x="5184775" y="758825"/>
          <a:ext cx="6245225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33D357B7-5776-44EF-837A-B2A66B76877D}"/>
              </a:ext>
            </a:extLst>
          </p:cNvPr>
          <p:cNvSpPr txBox="1"/>
          <p:nvPr/>
        </p:nvSpPr>
        <p:spPr>
          <a:xfrm>
            <a:off x="5085708" y="5661061"/>
            <a:ext cx="59692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Das Kind schätzt die Beziehung zu Vater UND Mutter im Wechselmodell besser ein.</a:t>
            </a:r>
          </a:p>
          <a:p>
            <a:r>
              <a:rPr lang="de-DE" dirty="0"/>
              <a:t>Skala: 1 = sehr schlecht, 5 = sehr gut </a:t>
            </a:r>
          </a:p>
        </p:txBody>
      </p:sp>
    </p:spTree>
    <p:extLst>
      <p:ext uri="{BB962C8B-B14F-4D97-AF65-F5344CB8AC3E}">
        <p14:creationId xmlns:p14="http://schemas.microsoft.com/office/powerpoint/2010/main" val="3541151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1325DB-9EC4-4B2A-BE52-159E776E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Psychische Probleme der Kinder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9C97B930-0A91-4E1B-9056-10817A941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892013"/>
              </p:ext>
            </p:extLst>
          </p:nvPr>
        </p:nvGraphicFramePr>
        <p:xfrm>
          <a:off x="5184775" y="758825"/>
          <a:ext cx="6245225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33D357B7-5776-44EF-837A-B2A66B76877D}"/>
              </a:ext>
            </a:extLst>
          </p:cNvPr>
          <p:cNvSpPr txBox="1"/>
          <p:nvPr/>
        </p:nvSpPr>
        <p:spPr>
          <a:xfrm>
            <a:off x="5085708" y="5661061"/>
            <a:ext cx="596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Kinder im Wechselmodell haben weniger psychische Probleme als Kinder im Residenzmodell.</a:t>
            </a:r>
          </a:p>
          <a:p>
            <a:r>
              <a:rPr lang="de-DE" sz="1200" dirty="0"/>
              <a:t>Skala: 0 bis 40 – je höher der Wert umso mehr Probleme</a:t>
            </a:r>
          </a:p>
        </p:txBody>
      </p:sp>
    </p:spTree>
    <p:extLst>
      <p:ext uri="{BB962C8B-B14F-4D97-AF65-F5344CB8AC3E}">
        <p14:creationId xmlns:p14="http://schemas.microsoft.com/office/powerpoint/2010/main" val="388539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1325DB-9EC4-4B2A-BE52-159E776E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Soziale Integration der Kinder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9C97B930-0A91-4E1B-9056-10817A941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688529"/>
              </p:ext>
            </p:extLst>
          </p:nvPr>
        </p:nvGraphicFramePr>
        <p:xfrm>
          <a:off x="5184775" y="758825"/>
          <a:ext cx="6245225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33D357B7-5776-44EF-837A-B2A66B76877D}"/>
              </a:ext>
            </a:extLst>
          </p:cNvPr>
          <p:cNvSpPr txBox="1"/>
          <p:nvPr/>
        </p:nvSpPr>
        <p:spPr>
          <a:xfrm>
            <a:off x="5085708" y="5661061"/>
            <a:ext cx="596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Kinder im Wechselmodell sind besser sozial integriert als Kinder im Residenzmodell.</a:t>
            </a:r>
          </a:p>
          <a:p>
            <a:r>
              <a:rPr lang="de-DE" sz="1200" dirty="0"/>
              <a:t>Skala:1 bis 5 – je höher der Wert umso besser sozial integriert</a:t>
            </a:r>
          </a:p>
        </p:txBody>
      </p:sp>
    </p:spTree>
    <p:extLst>
      <p:ext uri="{BB962C8B-B14F-4D97-AF65-F5344CB8AC3E}">
        <p14:creationId xmlns:p14="http://schemas.microsoft.com/office/powerpoint/2010/main" val="1465567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1325DB-9EC4-4B2A-BE52-159E776E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Loyalitätskonflikte der Kinder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9C97B930-0A91-4E1B-9056-10817A941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650652"/>
              </p:ext>
            </p:extLst>
          </p:nvPr>
        </p:nvGraphicFramePr>
        <p:xfrm>
          <a:off x="5085708" y="365942"/>
          <a:ext cx="6322281" cy="2670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33D357B7-5776-44EF-837A-B2A66B76877D}"/>
              </a:ext>
            </a:extLst>
          </p:cNvPr>
          <p:cNvSpPr txBox="1"/>
          <p:nvPr/>
        </p:nvSpPr>
        <p:spPr>
          <a:xfrm>
            <a:off x="5463763" y="5681610"/>
            <a:ext cx="59692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Während im Residenzmodell die Hälfte der Kinder häufig Loyalitätskonflikte haben, sind dies im Wechselmodell nur etwa ein Drittel.</a:t>
            </a:r>
          </a:p>
        </p:txBody>
      </p:sp>
      <p:graphicFrame>
        <p:nvGraphicFramePr>
          <p:cNvPr id="5" name="Inhaltsplatzhalter 5">
            <a:extLst>
              <a:ext uri="{FF2B5EF4-FFF2-40B4-BE49-F238E27FC236}">
                <a16:creationId xmlns:a16="http://schemas.microsoft.com/office/drawing/2014/main" id="{1E9029E2-8515-4670-8DBE-89E6347584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472823"/>
              </p:ext>
            </p:extLst>
          </p:nvPr>
        </p:nvGraphicFramePr>
        <p:xfrm>
          <a:off x="5110767" y="2990886"/>
          <a:ext cx="6322281" cy="2670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960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1325DB-9EC4-4B2A-BE52-159E776E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Konflikte der Eltern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9C97B930-0A91-4E1B-9056-10817A941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412826"/>
              </p:ext>
            </p:extLst>
          </p:nvPr>
        </p:nvGraphicFramePr>
        <p:xfrm>
          <a:off x="5085708" y="365942"/>
          <a:ext cx="6322281" cy="2670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33D357B7-5776-44EF-837A-B2A66B76877D}"/>
              </a:ext>
            </a:extLst>
          </p:cNvPr>
          <p:cNvSpPr txBox="1"/>
          <p:nvPr/>
        </p:nvSpPr>
        <p:spPr>
          <a:xfrm>
            <a:off x="5287264" y="5825179"/>
            <a:ext cx="5969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Im Wechselmodell gibt es weniger elterliche Konflikte als im Residenzmodell.</a:t>
            </a:r>
          </a:p>
        </p:txBody>
      </p:sp>
      <p:graphicFrame>
        <p:nvGraphicFramePr>
          <p:cNvPr id="5" name="Inhaltsplatzhalter 5">
            <a:extLst>
              <a:ext uri="{FF2B5EF4-FFF2-40B4-BE49-F238E27FC236}">
                <a16:creationId xmlns:a16="http://schemas.microsoft.com/office/drawing/2014/main" id="{1E9029E2-8515-4670-8DBE-89E6347584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678432"/>
              </p:ext>
            </p:extLst>
          </p:nvPr>
        </p:nvGraphicFramePr>
        <p:xfrm>
          <a:off x="5110767" y="2990886"/>
          <a:ext cx="6322281" cy="2670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863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B2EF7-B664-4DA7-ACAB-D900E079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Schluss-folgerungen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8F146C-E265-4C6E-A1BB-0EBDE3C63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400" dirty="0"/>
              <a:t>Das Wechselmodell ist dem Residenzmodell hinsichtlich Qualität der Vater-Beziehung UND der Mutter-Beziehung überlegen. </a:t>
            </a:r>
          </a:p>
          <a:p>
            <a:r>
              <a:rPr lang="de-DE" sz="2400" dirty="0"/>
              <a:t>Kinder, die im Wechselmodell aufwachsen, haben weniger psychische Probleme und sind besser sozial integriert als Residenzmodell-Kinder.</a:t>
            </a:r>
          </a:p>
          <a:p>
            <a:r>
              <a:rPr lang="de-DE" sz="2400" dirty="0"/>
              <a:t>Sowohl Loyalitätskonflikte als auch Konflikte der Eltern treten im Wechselmodell seltener auf als im Residenzmodell.</a:t>
            </a:r>
          </a:p>
        </p:txBody>
      </p:sp>
    </p:spTree>
    <p:extLst>
      <p:ext uri="{BB962C8B-B14F-4D97-AF65-F5344CB8AC3E}">
        <p14:creationId xmlns:p14="http://schemas.microsoft.com/office/powerpoint/2010/main" val="865722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B2EF7-B664-4DA7-ACAB-D900E079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Quellennachweis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8F146C-E265-4C6E-A1BB-0EBDE3C63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/>
              <a:t>Sämtliche Ergebnisse wurden der Publikation </a:t>
            </a:r>
            <a:r>
              <a:rPr lang="de-DE" sz="2400" i="1" dirty="0"/>
              <a:t>Erste Ergebnisse der Studie „Familienmodelle in Deutschland“ (FAMOD): Zur Bedeutung des Wechselmodells für das kindliche Wohlbefinden nach elterlicher Trennung oder Scheidung</a:t>
            </a:r>
            <a:r>
              <a:rPr lang="de-DE" sz="2400" dirty="0"/>
              <a:t> von Steinbach et al. (2021) publiziert in der Zeitschrift für das gesamte Familienrecht 68 Heft 10 (729-812) entnommen.</a:t>
            </a:r>
          </a:p>
        </p:txBody>
      </p:sp>
    </p:spTree>
    <p:extLst>
      <p:ext uri="{BB962C8B-B14F-4D97-AF65-F5344CB8AC3E}">
        <p14:creationId xmlns:p14="http://schemas.microsoft.com/office/powerpoint/2010/main" val="3213762291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AnalogousFromRegularSeed_2SEEDS">
      <a:dk1>
        <a:srgbClr val="000000"/>
      </a:dk1>
      <a:lt1>
        <a:srgbClr val="FFFFFF"/>
      </a:lt1>
      <a:dk2>
        <a:srgbClr val="393620"/>
      </a:dk2>
      <a:lt2>
        <a:srgbClr val="E2E6E8"/>
      </a:lt2>
      <a:accent1>
        <a:srgbClr val="B1623B"/>
      </a:accent1>
      <a:accent2>
        <a:srgbClr val="C34D57"/>
      </a:accent2>
      <a:accent3>
        <a:srgbClr val="BEA04A"/>
      </a:accent3>
      <a:accent4>
        <a:srgbClr val="3BB192"/>
      </a:accent4>
      <a:accent5>
        <a:srgbClr val="4BAFC0"/>
      </a:accent5>
      <a:accent6>
        <a:srgbClr val="3B6EB1"/>
      </a:accent6>
      <a:hlink>
        <a:srgbClr val="3B8BB1"/>
      </a:hlink>
      <a:folHlink>
        <a:srgbClr val="7F7F7F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Breitbild</PresentationFormat>
  <Paragraphs>32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Avenir Next LT Pro</vt:lpstr>
      <vt:lpstr>Sitka Banner</vt:lpstr>
      <vt:lpstr>HeadlinesVTI</vt:lpstr>
      <vt:lpstr>Wechselmodell versus Residenzmodell</vt:lpstr>
      <vt:lpstr>Studiendesign</vt:lpstr>
      <vt:lpstr>Beziehung zu den Eltern – Sicht der Kinder</vt:lpstr>
      <vt:lpstr>Psychische Probleme der Kinder</vt:lpstr>
      <vt:lpstr>Soziale Integration der Kinder</vt:lpstr>
      <vt:lpstr>Loyalitätskonflikte der Kinder</vt:lpstr>
      <vt:lpstr>Konflikte der Eltern</vt:lpstr>
      <vt:lpstr>Schluss-folgerungen</vt:lpstr>
      <vt:lpstr>Quellennachweis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Wechselmodell versus Residenzmodell</dc:title>
  <dc:creator>Martin Busch</dc:creator>
  <cp:lastModifiedBy>Anton Pototschnig</cp:lastModifiedBy>
  <cp:revision>13</cp:revision>
  <dcterms:created xsi:type="dcterms:W3CDTF">2022-07-10T08:13:13Z</dcterms:created>
  <dcterms:modified xsi:type="dcterms:W3CDTF">2022-07-11T15:01:52Z</dcterms:modified>
</cp:coreProperties>
</file>